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77" r:id="rId2"/>
    <p:sldId id="258" r:id="rId3"/>
    <p:sldId id="259" r:id="rId4"/>
    <p:sldId id="260" r:id="rId5"/>
    <p:sldId id="266" r:id="rId6"/>
    <p:sldId id="261" r:id="rId7"/>
    <p:sldId id="262" r:id="rId8"/>
    <p:sldId id="273" r:id="rId9"/>
    <p:sldId id="272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57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9385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301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743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1213945" y="253280"/>
            <a:ext cx="6990811" cy="102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</a:t>
            </a:r>
            <a:r>
              <a:rPr lang="ru-RU" sz="1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бюджетное учреждение дополнительное образование «Центр развития творчества детей и юношества»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поселка Краснобродского </a:t>
            </a:r>
            <a:endParaRPr sz="1800"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3282846" y="5023344"/>
            <a:ext cx="560963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Авторы:</a:t>
            </a:r>
            <a:endParaRPr sz="1800" b="0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Сидельникова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Алена Алексеевна,</a:t>
            </a:r>
            <a:endParaRPr sz="1800" b="0" i="0" u="none" strike="noStrike" cap="none" dirty="0">
              <a:solidFill>
                <a:srgbClr val="2272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r"/>
            <a:r>
              <a:rPr lang="ru-RU" sz="1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1400" b="0" i="0" u="none" strike="noStrike" cap="none" dirty="0">
                <a:solidFill>
                  <a:srgbClr val="063C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0" i="0" u="none" strike="noStrike" cap="none" dirty="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 дополнительного образования</a:t>
            </a:r>
          </a:p>
          <a:p>
            <a:pPr lvl="0" algn="r"/>
            <a:r>
              <a:rPr lang="ru-RU" sz="1800" b="0" i="0" u="none" strike="noStrike" cap="none" dirty="0" err="1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Глянцева</a:t>
            </a:r>
            <a:r>
              <a:rPr lang="ru-RU" sz="1800" b="0" i="0" u="none" strike="noStrike" cap="none" dirty="0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 Татьяна Сергеевна, </a:t>
            </a:r>
          </a:p>
          <a:p>
            <a:pPr lvl="0" algn="r"/>
            <a:r>
              <a:rPr lang="ru-RU" sz="1800" b="0" i="0" u="none" strike="noStrike" cap="none" dirty="0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заместитель директора по УВР</a:t>
            </a:r>
            <a:endParaRPr sz="1800" b="0" i="0" u="none" strike="noStrike" cap="none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3282846" y="3081872"/>
            <a:ext cx="55091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«Ментальная арифметика как способ повышения финансовой грамотности учащихся младшего школьного возраста»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27327" y="945931"/>
            <a:ext cx="3377114" cy="46823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0" t="22306" r="36187" b="9591"/>
          <a:stretch/>
        </p:blipFill>
        <p:spPr bwMode="auto">
          <a:xfrm>
            <a:off x="644742" y="1181888"/>
            <a:ext cx="3020394" cy="424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2215" y="134528"/>
            <a:ext cx="3475037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145">
            <a:off x="4529761" y="3940231"/>
            <a:ext cx="2713683" cy="165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69251" y="118188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Финансовая грамотность — это совокупность знаний, навыков и установок в сфере финансового поведения человека, ведущих к улучшению благосостояния и повышению качества жизни.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13" y="1152729"/>
            <a:ext cx="3546913" cy="4032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1" y="4144946"/>
            <a:ext cx="4556236" cy="2556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55;p23"/>
          <p:cNvSpPr txBox="1">
            <a:spLocks noGrp="1"/>
          </p:cNvSpPr>
          <p:nvPr>
            <p:ph type="title"/>
          </p:nvPr>
        </p:nvSpPr>
        <p:spPr>
          <a:xfrm>
            <a:off x="-20688" y="-47799"/>
            <a:ext cx="9164688" cy="8501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20" b="1" dirty="0" smtClean="0">
                <a:solidFill>
                  <a:srgbClr val="A4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КАЧЕСТВО МЕТОДИЧЕСКОЙ РАЗРАБОТКИ</a:t>
            </a:r>
            <a:endParaRPr sz="252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86952" y="1150631"/>
            <a:ext cx="4556236" cy="2595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Google Shape;107;p16" descr="http://ae01.alicdn.com/kf/HTB1x3NjOzTpK1RjSZKPq6y3UpXac.jpg?width=800&amp;height=800&amp;hash=1600"/>
          <p:cNvPicPr preferRelativeResize="0"/>
          <p:nvPr/>
        </p:nvPicPr>
        <p:blipFill rotWithShape="1">
          <a:blip r:embed="rId8">
            <a:alphaModFix/>
          </a:blip>
          <a:srcRect l="3762" t="25943" r="3642" b="28377"/>
          <a:stretch/>
        </p:blipFill>
        <p:spPr>
          <a:xfrm rot="20292530">
            <a:off x="3266587" y="2934651"/>
            <a:ext cx="2612287" cy="1129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6913"/>
            <a:ext cx="2713037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53" y="1052834"/>
            <a:ext cx="4290855" cy="32196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46000" y="2479525"/>
            <a:ext cx="2632951" cy="35858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766"/>
            <a:ext cx="91630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187" y="1452953"/>
            <a:ext cx="4373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РАЗДАТОЧНЫЙ МАТЕРИАЛ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ИГРАМ ДОСТУПЕН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СКАЧИВАНИЯ!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-20688" y="-47799"/>
            <a:ext cx="9164688" cy="8501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20" b="1" dirty="0">
                <a:solidFill>
                  <a:srgbClr val="A4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ДОПОЛНИТЕЛЬНАЯ </a:t>
            </a:r>
            <a:r>
              <a:rPr lang="ru-RU" sz="2520" b="1" dirty="0" smtClean="0">
                <a:solidFill>
                  <a:srgbClr val="A4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ОБЩЕОБРАЗОВАТЕЛЬНАЯ ОБЩЕРАЗВИВАЮЩАЯ ПРОГРАММА</a:t>
            </a:r>
            <a:endParaRPr sz="252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7" t="25539" r="20313" b="22091"/>
          <a:stretch/>
        </p:blipFill>
        <p:spPr bwMode="auto">
          <a:xfrm>
            <a:off x="3253200" y="1881981"/>
            <a:ext cx="5890800" cy="408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ruobr.ru/media/program_dod_images/fb8949206ac34e7a870e38f02e30926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r="10336"/>
          <a:stretch/>
        </p:blipFill>
        <p:spPr bwMode="auto">
          <a:xfrm>
            <a:off x="189185" y="1096957"/>
            <a:ext cx="3689131" cy="316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5;p23"/>
          <p:cNvSpPr txBox="1">
            <a:spLocks noGrp="1"/>
          </p:cNvSpPr>
          <p:nvPr>
            <p:ph type="title"/>
          </p:nvPr>
        </p:nvSpPr>
        <p:spPr>
          <a:xfrm>
            <a:off x="-20688" y="-47799"/>
            <a:ext cx="9164688" cy="8501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20" b="1" dirty="0" smtClean="0">
                <a:solidFill>
                  <a:srgbClr val="A4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РЕЗУЛЬТАТИВНОСТЬ</a:t>
            </a:r>
            <a:endParaRPr sz="252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3" y="874679"/>
            <a:ext cx="1566868" cy="215569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32" y="1072054"/>
            <a:ext cx="1654421" cy="227614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80" y="2579142"/>
            <a:ext cx="2322524" cy="3104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260" y="958229"/>
            <a:ext cx="1376718" cy="198859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950" y="791130"/>
            <a:ext cx="1376718" cy="198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67" y="874678"/>
            <a:ext cx="1764002" cy="2352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2" y="3348200"/>
            <a:ext cx="1582309" cy="2236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88" y="3915760"/>
            <a:ext cx="1501753" cy="2159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6" r="5898" b="8072"/>
          <a:stretch/>
        </p:blipFill>
        <p:spPr bwMode="auto">
          <a:xfrm rot="6227090">
            <a:off x="3495492" y="2722439"/>
            <a:ext cx="2774917" cy="3488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/>
          <p:nvPr/>
        </p:nvSpPr>
        <p:spPr>
          <a:xfrm>
            <a:off x="6046391" y="4797152"/>
            <a:ext cx="2486049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55;p23"/>
          <p:cNvSpPr txBox="1">
            <a:spLocks noGrp="1"/>
          </p:cNvSpPr>
          <p:nvPr>
            <p:ph type="title"/>
          </p:nvPr>
        </p:nvSpPr>
        <p:spPr>
          <a:xfrm>
            <a:off x="-20688" y="-47799"/>
            <a:ext cx="9164688" cy="8501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20" b="1" dirty="0" smtClean="0">
                <a:solidFill>
                  <a:srgbClr val="A4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МЕРОПРИЯТИЯ ПО РАСПРОСТРАНЕНИЮ </a:t>
            </a:r>
            <a:br>
              <a:rPr lang="ru-RU" sz="2520" b="1" dirty="0" smtClean="0">
                <a:solidFill>
                  <a:srgbClr val="A4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520" b="1" dirty="0" smtClean="0">
                <a:solidFill>
                  <a:srgbClr val="A4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ОПЫТА РАБОТЫ</a:t>
            </a:r>
            <a:endParaRPr sz="252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23" y="894368"/>
            <a:ext cx="3373821" cy="416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1" y="3249352"/>
            <a:ext cx="4622342" cy="34667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5" y="894368"/>
            <a:ext cx="2695182" cy="2695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-20688" y="-47799"/>
            <a:ext cx="9164688" cy="85010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20" b="1" dirty="0" smtClean="0">
                <a:solidFill>
                  <a:srgbClr val="A4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«УХО – НОС»</a:t>
            </a:r>
            <a:endParaRPr sz="252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Рисунок 4" descr="https://sun9-54.userapi.com/impg/qS8duYZHypTkmcze8kHFxl7lkoW5AH3e2Ey-5g/nq5zzPseGKY.jpg?size=810x1080&amp;quality=95&amp;sign=e25cf9dfc4debc86f8d644e8f33c9215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 t="29829" r="7529" b="18562"/>
          <a:stretch/>
        </p:blipFill>
        <p:spPr bwMode="auto">
          <a:xfrm>
            <a:off x="4455954" y="912635"/>
            <a:ext cx="4467069" cy="4017993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sun9-16.userapi.com/impg/-qo5tXBnlCZA8gjvUnJy-Peeg5i0yBJTby10jg/QlLxGSmf0eY.jpg?size=810x1080&amp;quality=95&amp;sign=e8d8895fa027c6b015fcc4d6afd654ae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31900" r="12411" b="17699"/>
          <a:stretch/>
        </p:blipFill>
        <p:spPr bwMode="auto">
          <a:xfrm>
            <a:off x="215767" y="2313180"/>
            <a:ext cx="4461164" cy="4017993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02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072984" y="3367190"/>
            <a:ext cx="560963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Благодарим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внимание!</a:t>
            </a:r>
            <a:endParaRPr sz="5400" b="0" i="0" u="none" strike="noStrike" cap="none" dirty="0">
              <a:solidFill>
                <a:srgbClr val="2272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0" i="0" u="none" strike="noStrike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5400" b="0" i="0" u="none" strike="noStrike" cap="none" dirty="0">
                <a:solidFill>
                  <a:srgbClr val="063C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5400" b="0" i="0" u="none" strike="noStrike" cap="none" dirty="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</a:t>
            </a:r>
            <a:endParaRPr sz="5400" b="0" i="0" u="none" strike="noStrike" cap="none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2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0051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101</Words>
  <Application>Microsoft Office PowerPoint</Application>
  <PresentationFormat>Экран (4:3)</PresentationFormat>
  <Paragraphs>20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000051</vt:lpstr>
      <vt:lpstr>Презентация PowerPoint</vt:lpstr>
      <vt:lpstr>Презентация PowerPoint</vt:lpstr>
      <vt:lpstr>КАЧЕСТВО МЕТОДИЧЕСКОЙ РАЗРАБОТКИ</vt:lpstr>
      <vt:lpstr>Презентация PowerPoint</vt:lpstr>
      <vt:lpstr>ДОПОЛНИТЕЛЬНАЯ ОБЩЕОБРАЗОВАТЕЛЬНАЯ ОБЩЕРАЗВИВАЮЩАЯ ПРОГРАММА</vt:lpstr>
      <vt:lpstr>РЕЗУЛЬТАТИВНОСТЬ</vt:lpstr>
      <vt:lpstr>МЕРОПРИЯТИЯ ПО РАСПРОСТРАНЕНИЮ  ОПЫТА РАБОТЫ</vt:lpstr>
      <vt:lpstr>«УХО – НОС»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20</cp:revision>
  <dcterms:modified xsi:type="dcterms:W3CDTF">2024-05-14T02:26:43Z</dcterms:modified>
</cp:coreProperties>
</file>